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53621B-1779-4D6B-9A20-5CB878C31CFD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4C4137-05D8-4949-B766-6CCDB50C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7183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Тема: Религиозный и нравственный смысл узловых тем Библии.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71942"/>
            <a:ext cx="7772400" cy="20002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Цель урока:</a:t>
            </a:r>
          </a:p>
          <a:p>
            <a:pPr algn="l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ознакомиться с основными разделами Библии, её религиозным и нравственным значением</a:t>
            </a:r>
          </a:p>
          <a:p>
            <a:pPr algn="l">
              <a:buFontTx/>
              <a:buChar char="-"/>
            </a:pPr>
            <a:r>
              <a:rPr lang="ru-RU" dirty="0" smtClean="0"/>
              <a:t>Познакомиться с происхождением слова «Библия», «религия»,  «Завет», «канон»,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Потоп.</a:t>
            </a:r>
            <a:endParaRPr lang="ru-RU" dirty="0"/>
          </a:p>
        </p:txBody>
      </p:sp>
      <p:pic>
        <p:nvPicPr>
          <p:cNvPr id="7" name="Содержимое 6" descr="E:\PIC\b28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530225"/>
            <a:ext cx="6000792" cy="53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85723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E:\PIC\b32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Вавилонская башня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Авраам.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285728"/>
            <a:ext cx="571504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Иосиф.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0042"/>
            <a:ext cx="571504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Моисей и его миссия.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85728"/>
            <a:ext cx="8501122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10 заповедей, данных пророку Моисею Господом на горе </a:t>
            </a:r>
            <a:r>
              <a:rPr lang="ru-RU" b="1" dirty="0" err="1" smtClean="0"/>
              <a:t>Синай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Я Господь, Бог твой,… да не будет у тебя других Богов пред лицом Моим.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делай себе кумира и никакого изображения того, что на небе вверху, и что на земле внизу, и что в воде ниже земли; не поклоняйся и не служи им, ибо я Господь, Бог твой. Бог ревнитель, наказывающий детей за вину отцов до третьего и четвертого рода, ненавидящих Меня, и творящий милость до тысячи родов любящим Меня и соблюдающим заповеди Мои.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произноси имени Господа, Бога твоего, напрасно, ибо Господь, не оставит без наказания того, кто произносит имя Его напрасно.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Помни день субботний, чтобы святить его; шесть дней работай и делай ( в них) дела всякие, а седьмой день – суббота, Господу, Богу твоему: не делай в оный день никакого дела ни ты, ни сын твой, ни дочь твоя, ни раб твой, ни рабыня твоя, ни (вол твой, ни </a:t>
            </a:r>
            <a:r>
              <a:rPr lang="ru-RU" dirty="0" err="1" smtClean="0"/>
              <a:t>осел</a:t>
            </a:r>
            <a:r>
              <a:rPr lang="ru-RU" dirty="0" smtClean="0"/>
              <a:t> твой, ни всякий) скот твой, ни пришелец, который в жилищах твоих; ибо в шесть дней создал Господь небо и землю, море и все, что в них, а в седьмой почил; посему благословил Господь день субботний и освятил его.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Почитай отца твоего и мать твою (чтобы тебе было хорошо и) чтобы продлились дни твои на земле, которую Господь, Бог твой, дает тебе.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убивай.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прелюбодействуй.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кради.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произноси ложного свидетельства на ближнего своего.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желай ни дома ближнего своего; не желай жены ближнего твоего, (ни поля его), ни раба его, ни рабыни его, ни вола его, ни </a:t>
            </a:r>
            <a:r>
              <a:rPr lang="ru-RU" dirty="0" err="1" smtClean="0"/>
              <a:t>осла</a:t>
            </a:r>
            <a:r>
              <a:rPr lang="ru-RU" dirty="0" smtClean="0"/>
              <a:t> его (ни всякого скота его), ничего, что у ближнего твоего (Исход, 20, 1-17).</a:t>
            </a:r>
          </a:p>
          <a:p>
            <a:pPr marL="514350" indent="-51435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41434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Библия – с греческого – книга (2 в до н.э., г. </a:t>
            </a:r>
            <a:r>
              <a:rPr lang="ru-RU" dirty="0" err="1" smtClean="0"/>
              <a:t>Библос</a:t>
            </a:r>
            <a:r>
              <a:rPr lang="ru-RU" dirty="0" smtClean="0"/>
              <a:t>, основной рынок папируса)</a:t>
            </a:r>
          </a:p>
          <a:p>
            <a:r>
              <a:rPr lang="ru-RU" dirty="0" smtClean="0"/>
              <a:t>Этим словом обозначали книги Священного Писания Ветхого Завета, а с 4 века – и книг Священного Писания Нового Завета</a:t>
            </a:r>
          </a:p>
          <a:p>
            <a:r>
              <a:rPr lang="ru-RU" dirty="0" smtClean="0"/>
              <a:t>Библия – собрание книг, написанных по вдохновению и откровению Святого Духа через избранных Богом Людей, называемых пророками и апостолами. В написании участвовало около  50 авторов в течение 14 веков.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929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Происхождение слова «Библия» и история создания Библии.</a:t>
            </a:r>
            <a:endParaRPr lang="ru-RU" sz="36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47149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Священное – имеет Божественное происхождение</a:t>
            </a:r>
          </a:p>
          <a:p>
            <a:r>
              <a:rPr lang="ru-RU" dirty="0" smtClean="0"/>
              <a:t>Откровение – имеет религиозную актуальность – действует на все поколения людей.</a:t>
            </a:r>
          </a:p>
          <a:p>
            <a:r>
              <a:rPr lang="ru-RU" dirty="0" err="1" smtClean="0"/>
              <a:t>Богодухновенная</a:t>
            </a:r>
            <a:r>
              <a:rPr lang="ru-RU" dirty="0" smtClean="0"/>
              <a:t> книга- написанная под особым воздействием Святого Духа на личность писавшего её </a:t>
            </a:r>
          </a:p>
          <a:p>
            <a:r>
              <a:rPr lang="ru-RU" dirty="0" smtClean="0"/>
              <a:t>Завет ( от еврейского – </a:t>
            </a:r>
            <a:r>
              <a:rPr lang="ru-RU" dirty="0" err="1" smtClean="0"/>
              <a:t>берит</a:t>
            </a:r>
            <a:r>
              <a:rPr lang="ru-RU" dirty="0" smtClean="0"/>
              <a:t>) – форма договора, союза, особых отношений между Богом и человеком.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Что это значит:</a:t>
            </a:r>
            <a:endParaRPr lang="ru-RU" sz="36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Библия состоит из: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572560" cy="6661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1710591">
                <a:tc>
                  <a:txBody>
                    <a:bodyPr/>
                    <a:lstStyle/>
                    <a:p>
                      <a:r>
                        <a:rPr lang="ru-RU" dirty="0" smtClean="0"/>
                        <a:t>Ветхий</a:t>
                      </a:r>
                      <a:r>
                        <a:rPr lang="ru-RU" baseline="0" dirty="0" smtClean="0"/>
                        <a:t> Завет – 50 книг – дохристианская история человечества – первый договор (Завет) людей с Богом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Новый Завет – 27 книг – история возникновения Христианской церкви, основы её вероучения, новый договор (Завет) людей с Богом</a:t>
                      </a:r>
                      <a:endParaRPr lang="ru-RU" dirty="0"/>
                    </a:p>
                  </a:txBody>
                  <a:tcPr/>
                </a:tc>
              </a:tr>
              <a:tr h="900311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Содержат книги канонические (</a:t>
                      </a:r>
                      <a:r>
                        <a:rPr lang="ru-RU" dirty="0" err="1" smtClean="0"/>
                        <a:t>Богодухновенные</a:t>
                      </a:r>
                      <a:r>
                        <a:rPr lang="ru-RU" dirty="0" smtClean="0"/>
                        <a:t>, являющиеся истиной, нормой,</a:t>
                      </a:r>
                      <a:r>
                        <a:rPr lang="ru-RU" baseline="0" dirty="0" smtClean="0"/>
                        <a:t> мерой)</a:t>
                      </a:r>
                      <a:r>
                        <a:rPr lang="ru-RU" dirty="0" smtClean="0"/>
                        <a:t>) и неканонические ( не имеющие силу закона, носящие назидательный характер)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0218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Канонических книг</a:t>
                      </a:r>
                      <a:r>
                        <a:rPr lang="ru-RU" baseline="0" dirty="0" smtClean="0"/>
                        <a:t> – 39. Они  делятся на 4 части: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Канонических книг - </a:t>
                      </a:r>
                      <a:endParaRPr lang="ru-RU" dirty="0"/>
                    </a:p>
                  </a:txBody>
                  <a:tcPr/>
                </a:tc>
              </a:tr>
              <a:tr h="900311">
                <a:tc>
                  <a:txBody>
                    <a:bodyPr/>
                    <a:lstStyle/>
                    <a:p>
                      <a:r>
                        <a:rPr lang="ru-RU" dirty="0" smtClean="0"/>
                        <a:t>1 – законодательные (</a:t>
                      </a:r>
                      <a:r>
                        <a:rPr lang="ru-RU" dirty="0" err="1" smtClean="0"/>
                        <a:t>пятикнижие</a:t>
                      </a:r>
                      <a:r>
                        <a:rPr lang="ru-RU" dirty="0" smtClean="0"/>
                        <a:t> Моисея)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– законодательные – Евангелия от Матфея, Луки, Иоанна, Марка</a:t>
                      </a:r>
                      <a:endParaRPr lang="ru-RU" dirty="0"/>
                    </a:p>
                  </a:txBody>
                  <a:tcPr/>
                </a:tc>
              </a:tr>
              <a:tr h="900311">
                <a:tc>
                  <a:txBody>
                    <a:bodyPr/>
                    <a:lstStyle/>
                    <a:p>
                      <a:r>
                        <a:rPr lang="ru-RU" dirty="0" smtClean="0"/>
                        <a:t>2 – исторические (Иисус Навин, Судьи и т.д.)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– исторические – о деяниях святых апостолов ( Петра и Павла и др.)</a:t>
                      </a:r>
                      <a:endParaRPr lang="ru-RU" dirty="0"/>
                    </a:p>
                  </a:txBody>
                  <a:tcPr/>
                </a:tc>
              </a:tr>
              <a:tr h="630218">
                <a:tc>
                  <a:txBody>
                    <a:bodyPr/>
                    <a:lstStyle/>
                    <a:p>
                      <a:r>
                        <a:rPr lang="ru-RU" dirty="0" smtClean="0"/>
                        <a:t>3 – учительные (учение о вере – Екклесиаст, Песнь Песней)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– учительные – письма апостолов (послания)</a:t>
                      </a:r>
                      <a:endParaRPr lang="ru-RU" dirty="0"/>
                    </a:p>
                  </a:txBody>
                  <a:tcPr/>
                </a:tc>
              </a:tr>
              <a:tr h="900311">
                <a:tc>
                  <a:txBody>
                    <a:bodyPr/>
                    <a:lstStyle/>
                    <a:p>
                      <a:r>
                        <a:rPr lang="ru-RU" dirty="0" smtClean="0"/>
                        <a:t>4 – пророческие(великих пророков Исайи,</a:t>
                      </a:r>
                      <a:r>
                        <a:rPr lang="ru-RU" baseline="0" dirty="0" smtClean="0"/>
                        <a:t> Иеремии и т.д.)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– пророческая – Апокалипсис или откровение святого Иоанна Богослова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Аллегорическое (дерево познания Добра и Зла – осознание высших, недозволенных неразвитому уму знаний)</a:t>
            </a:r>
          </a:p>
          <a:p>
            <a:r>
              <a:rPr lang="ru-RU" dirty="0" smtClean="0"/>
              <a:t>Буквальное (дерево – одно из растений, имеющее таинственные свойства)</a:t>
            </a:r>
          </a:p>
          <a:p>
            <a:r>
              <a:rPr lang="ru-RU" dirty="0" smtClean="0"/>
              <a:t>Типологическое или </a:t>
            </a:r>
            <a:r>
              <a:rPr lang="ru-RU" dirty="0" err="1" smtClean="0"/>
              <a:t>прообразовательное</a:t>
            </a:r>
            <a:r>
              <a:rPr lang="ru-RU" dirty="0" smtClean="0"/>
              <a:t> (образное понятие добра и зла как противоположностей)</a:t>
            </a:r>
          </a:p>
          <a:p>
            <a:r>
              <a:rPr lang="ru-RU" dirty="0" smtClean="0"/>
              <a:t>Историческое (как факт существования)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7148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Как понимать Библию:</a:t>
            </a:r>
            <a:endParaRPr lang="ru-RU" sz="36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Ветхий Завет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530225"/>
            <a:ext cx="7929618" cy="482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Каин и Авель.</a:t>
            </a:r>
            <a:endParaRPr lang="ru-RU" dirty="0"/>
          </a:p>
        </p:txBody>
      </p:sp>
      <p:pic>
        <p:nvPicPr>
          <p:cNvPr id="5" name="Содержимое 3" descr="E:\PIC\b22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Каин и Авель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786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Потоп.</a:t>
            </a:r>
            <a:endParaRPr lang="ru-RU" dirty="0"/>
          </a:p>
        </p:txBody>
      </p:sp>
      <p:pic>
        <p:nvPicPr>
          <p:cNvPr id="5" name="Содержимое 4" descr="E:\PIC\b24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</TotalTime>
  <Words>433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Тема: Религиозный и нравственный смысл узловых тем Библии.</vt:lpstr>
      <vt:lpstr>Слайд 2</vt:lpstr>
      <vt:lpstr>Слайд 3</vt:lpstr>
      <vt:lpstr>Библия состоит из:</vt:lpstr>
      <vt:lpstr>Слайд 5</vt:lpstr>
      <vt:lpstr>Ветхий Завет </vt:lpstr>
      <vt:lpstr>Каин и Авель.</vt:lpstr>
      <vt:lpstr>Каин и Авель</vt:lpstr>
      <vt:lpstr>Потоп.</vt:lpstr>
      <vt:lpstr>Потоп.</vt:lpstr>
      <vt:lpstr>Слайд 11</vt:lpstr>
      <vt:lpstr>Вавилонская башня</vt:lpstr>
      <vt:lpstr>Авраам.</vt:lpstr>
      <vt:lpstr>Иосиф.</vt:lpstr>
      <vt:lpstr>Моисей и его миссия.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Религиозный и нравственный смысл основных тем Библии.</dc:title>
  <dc:creator>Ира</dc:creator>
  <cp:lastModifiedBy>Ира</cp:lastModifiedBy>
  <cp:revision>10</cp:revision>
  <dcterms:created xsi:type="dcterms:W3CDTF">2011-02-09T14:39:44Z</dcterms:created>
  <dcterms:modified xsi:type="dcterms:W3CDTF">2011-02-09T18:00:55Z</dcterms:modified>
</cp:coreProperties>
</file>