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D61F67-9084-4B07-858C-C9F3DD34FCB7}" type="datetimeFigureOut">
              <a:rPr lang="ru-RU" smtClean="0"/>
              <a:pPr/>
              <a:t>22.12.2010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37566E-BD80-4BC3-A6D2-65E3735953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D61F67-9084-4B07-858C-C9F3DD34FCB7}" type="datetimeFigureOut">
              <a:rPr lang="ru-RU" smtClean="0"/>
              <a:pPr/>
              <a:t>22.12.2010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37566E-BD80-4BC3-A6D2-65E3735953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D61F67-9084-4B07-858C-C9F3DD34FCB7}" type="datetimeFigureOut">
              <a:rPr lang="ru-RU" smtClean="0"/>
              <a:pPr/>
              <a:t>22.12.2010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37566E-BD80-4BC3-A6D2-65E3735953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D61F67-9084-4B07-858C-C9F3DD34FCB7}" type="datetimeFigureOut">
              <a:rPr lang="ru-RU" smtClean="0"/>
              <a:pPr/>
              <a:t>22.12.2010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37566E-BD80-4BC3-A6D2-65E3735953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D61F67-9084-4B07-858C-C9F3DD34FCB7}" type="datetimeFigureOut">
              <a:rPr lang="ru-RU" smtClean="0"/>
              <a:pPr/>
              <a:t>22.12.2010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37566E-BD80-4BC3-A6D2-65E3735953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D61F67-9084-4B07-858C-C9F3DD34FCB7}" type="datetimeFigureOut">
              <a:rPr lang="ru-RU" smtClean="0"/>
              <a:pPr/>
              <a:t>22.12.2010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37566E-BD80-4BC3-A6D2-65E3735953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D61F67-9084-4B07-858C-C9F3DD34FCB7}" type="datetimeFigureOut">
              <a:rPr lang="ru-RU" smtClean="0"/>
              <a:pPr/>
              <a:t>22.12.2010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37566E-BD80-4BC3-A6D2-65E3735953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D61F67-9084-4B07-858C-C9F3DD34FCB7}" type="datetimeFigureOut">
              <a:rPr lang="ru-RU" smtClean="0"/>
              <a:pPr/>
              <a:t>22.12.2010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37566E-BD80-4BC3-A6D2-65E3735953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D61F67-9084-4B07-858C-C9F3DD34FCB7}" type="datetimeFigureOut">
              <a:rPr lang="ru-RU" smtClean="0"/>
              <a:pPr/>
              <a:t>22.12.2010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37566E-BD80-4BC3-A6D2-65E3735953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D61F67-9084-4B07-858C-C9F3DD34FCB7}" type="datetimeFigureOut">
              <a:rPr lang="ru-RU" smtClean="0"/>
              <a:pPr/>
              <a:t>22.12.2010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37566E-BD80-4BC3-A6D2-65E3735953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D61F67-9084-4B07-858C-C9F3DD34FCB7}" type="datetimeFigureOut">
              <a:rPr lang="ru-RU" smtClean="0"/>
              <a:pPr/>
              <a:t>22.12.2010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37566E-BD80-4BC3-A6D2-65E3735953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1D61F67-9084-4B07-858C-C9F3DD34FCB7}" type="datetimeFigureOut">
              <a:rPr lang="ru-RU" smtClean="0"/>
              <a:pPr/>
              <a:t>22.12.2010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A37566E-BD80-4BC3-A6D2-65E3735953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avda.rv.ua/hobbi/christmas%20fortunetellings.php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orlove.com.ua/chudotvornaya_ikona_Kazanskoi_Bozhiei_Materi_21_iyulya_2009_goda_pravoslavnyi_prazdnik_ikony_Kazanskoi_Bozhyei_Mater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avda.rv.ua/hobbi/christmas%20carol.ph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428759"/>
          </a:xfrm>
        </p:spPr>
        <p:txBody>
          <a:bodyPr/>
          <a:lstStyle/>
          <a:p>
            <a:r>
              <a:rPr lang="ru-RU" dirty="0" smtClean="0"/>
              <a:t>Тема: Христианские праздники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2357430"/>
            <a:ext cx="7572428" cy="4786346"/>
          </a:xfrm>
        </p:spPr>
        <p:txBody>
          <a:bodyPr>
            <a:normAutofit fontScale="55000" lnSpcReduction="20000"/>
          </a:bodyPr>
          <a:lstStyle/>
          <a:p>
            <a:r>
              <a:rPr lang="ru-RU" sz="4500" dirty="0" smtClean="0"/>
              <a:t>Цель:</a:t>
            </a:r>
          </a:p>
          <a:p>
            <a:pPr marL="514350" indent="-514350" algn="just">
              <a:buAutoNum type="arabicPeriod"/>
            </a:pPr>
            <a:r>
              <a:rPr lang="ru-RU" sz="4500" dirty="0" smtClean="0"/>
              <a:t>Познакомиться с иерархией христианских праздников.</a:t>
            </a:r>
          </a:p>
          <a:p>
            <a:pPr marL="514350" indent="-514350" algn="just">
              <a:buAutoNum type="arabicPeriod"/>
            </a:pPr>
            <a:r>
              <a:rPr lang="ru-RU" sz="4500" dirty="0" smtClean="0"/>
              <a:t>Познакомиться с  традициями, связанными с их празднованием.</a:t>
            </a:r>
          </a:p>
          <a:p>
            <a:pPr marL="514350" indent="-514350" algn="just">
              <a:buAutoNum type="arabicPeriod"/>
            </a:pPr>
            <a:r>
              <a:rPr lang="ru-RU" sz="4500" dirty="0" smtClean="0"/>
              <a:t>Рассмотреть ключевые слова и понятия:  двунадесятые праздники, преходящие и непреходящие праздники, ясли, Вифлеемская звезда, волхвы, ладан, смирна, сочельник, Рождественские елки, святки и святцы, вертеп, колядки.</a:t>
            </a:r>
          </a:p>
          <a:p>
            <a:pPr marL="514350" indent="-514350" algn="just">
              <a:buAutoNum type="arabicPeriod"/>
            </a:pPr>
            <a:endParaRPr lang="ru-RU" dirty="0" smtClean="0"/>
          </a:p>
          <a:p>
            <a:pPr marL="514350" indent="-514350" algn="just"/>
            <a:endParaRPr lang="ru-RU" dirty="0" smtClean="0"/>
          </a:p>
          <a:p>
            <a:pPr marL="514350" indent="-514350" algn="just"/>
            <a:r>
              <a:rPr lang="ru-RU" dirty="0" smtClean="0"/>
              <a:t> </a:t>
            </a:r>
          </a:p>
          <a:p>
            <a:pPr algn="just"/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hlinkClick r:id="rId2" tooltip="Способы рождественских гаданий на будущего мужа; детей, свадьбу; желание; на то, каким будет будущий год."/>
              </a:rPr>
              <a:t>Рождественские гадания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Считается, что именно в "святые" дни можно наиболее точно предсказать будущее. Поэтому девушки пользовались моментом и участвовали в рождественских гаданиях. Интересовало их, прежде всего, выйдут ли они в следующем году замуж или останутся «в девках», будут ли богаты или бедны. Поэтому очень многие гадания связаны с поисками суженого.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Народные приметы, связанные с Рождеством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Существовали многочисленные народные приметы, связанные с погодой на Коляды (Рождество).</a:t>
            </a:r>
          </a:p>
          <a:p>
            <a:r>
              <a:rPr lang="ru-RU" dirty="0" smtClean="0"/>
              <a:t>Когда, например, первый день </a:t>
            </a:r>
            <a:r>
              <a:rPr lang="ru-RU" dirty="0" err="1" smtClean="0"/>
              <a:t>Коляд</a:t>
            </a:r>
            <a:r>
              <a:rPr lang="ru-RU" dirty="0" smtClean="0"/>
              <a:t> ясный – будет неурожайный год, а если хмурый, снег идет – урожайный.</a:t>
            </a:r>
          </a:p>
          <a:p>
            <a:r>
              <a:rPr lang="ru-RU" dirty="0" smtClean="0"/>
              <a:t>Если в колядный вечер и ночью на небе много звезд – летом будет много грибов; если в другой половине дня посыплет град – горох будет большой, если снег – будут хорошо роиться пчелы.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Понятия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Святки – праздничные дни от Рождества до Крещения Господня.</a:t>
            </a:r>
          </a:p>
          <a:p>
            <a:pPr>
              <a:buNone/>
            </a:pPr>
            <a:r>
              <a:rPr lang="ru-RU" dirty="0" smtClean="0"/>
              <a:t>Святцы – православный календарь имен святых.</a:t>
            </a:r>
          </a:p>
          <a:p>
            <a:pPr>
              <a:buNone/>
            </a:pPr>
            <a:r>
              <a:rPr lang="ru-RU" dirty="0" smtClean="0"/>
              <a:t>Вифлеемская звезда – </a:t>
            </a:r>
            <a:r>
              <a:rPr lang="ru-RU" dirty="0" err="1" smtClean="0"/>
              <a:t>звезда</a:t>
            </a:r>
            <a:r>
              <a:rPr lang="ru-RU" dirty="0" smtClean="0"/>
              <a:t> на востоке, указавшая путь волхвам.</a:t>
            </a:r>
          </a:p>
          <a:p>
            <a:pPr>
              <a:buNone/>
            </a:pPr>
            <a:r>
              <a:rPr lang="ru-RU" dirty="0" err="1" smtClean="0"/>
              <a:t>Узвар</a:t>
            </a:r>
            <a:r>
              <a:rPr lang="ru-RU" dirty="0" smtClean="0"/>
              <a:t> и кутья – Божья еда, традиционный напиток из сушеных фруктов и каша из моченой и </a:t>
            </a:r>
            <a:r>
              <a:rPr lang="ru-RU" dirty="0" err="1" smtClean="0"/>
              <a:t>потолченой</a:t>
            </a:r>
            <a:r>
              <a:rPr lang="ru-RU" smtClean="0"/>
              <a:t> пшеницы.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Христианские праздники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Двунадесятыми называются лишь 12 самых главных, основных, основополагающих православных церковных праздников, посвященных самым важных событиям в жизни </a:t>
            </a:r>
            <a:r>
              <a:rPr lang="ru-RU" b="1" dirty="0">
                <a:solidFill>
                  <a:schemeClr val="tx2"/>
                </a:solidFill>
              </a:rPr>
              <a:t>Сына Божьего Иисуса Христа</a:t>
            </a:r>
            <a:r>
              <a:rPr lang="ru-RU" dirty="0"/>
              <a:t> и </a:t>
            </a:r>
            <a:r>
              <a:rPr lang="ru-RU" b="1" dirty="0">
                <a:hlinkClick r:id="rId2"/>
              </a:rPr>
              <a:t>Богородицы Девы Марии</a:t>
            </a:r>
            <a:r>
              <a:rPr lang="ru-RU" dirty="0"/>
              <a:t>. Само слово «двунадесятые» происходит от старорусского «два на десять» - двенадцать. 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sz="3400" dirty="0"/>
              <a:t>Двунадесятые 12 православных праздников делятся на праздники с постоянной, неизменной датой — это 9 двунадесятых </a:t>
            </a:r>
            <a:r>
              <a:rPr lang="ru-RU" sz="3400" dirty="0" err="1"/>
              <a:t>непереходящих</a:t>
            </a:r>
            <a:r>
              <a:rPr lang="ru-RU" sz="3400" dirty="0"/>
              <a:t> православных праздников - и на праздники со сменной, непостоянной датой празднования — это двунадесятые переходящие праздники — таких праздников всего 3. </a:t>
            </a:r>
            <a:br>
              <a:rPr lang="ru-RU" sz="3400" dirty="0"/>
            </a:br>
            <a:r>
              <a:rPr lang="ru-RU" sz="3400" dirty="0"/>
              <a:t/>
            </a:r>
            <a:br>
              <a:rPr lang="ru-RU" sz="3400" dirty="0"/>
            </a:br>
            <a:endParaRPr lang="ru-RU" sz="3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Непреходящие праздники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rgbClr val="FFC000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Рождество Христово - </a:t>
            </a:r>
            <a:r>
              <a:rPr lang="ru-RU" dirty="0" smtClean="0"/>
              <a:t>7 января</a:t>
            </a:r>
            <a:endParaRPr lang="ru-RU" dirty="0"/>
          </a:p>
          <a:p>
            <a:r>
              <a:rPr lang="ru-RU" dirty="0" smtClean="0"/>
              <a:t>Крещение Господне - 19 января</a:t>
            </a:r>
            <a:endParaRPr lang="ru-RU" dirty="0"/>
          </a:p>
          <a:p>
            <a:r>
              <a:rPr lang="ru-RU" dirty="0" smtClean="0"/>
              <a:t>Сретение Господне - 15 февраля</a:t>
            </a:r>
            <a:endParaRPr lang="ru-RU" dirty="0"/>
          </a:p>
          <a:p>
            <a:r>
              <a:rPr lang="ru-RU" dirty="0" smtClean="0"/>
              <a:t>Благовещение </a:t>
            </a:r>
            <a:r>
              <a:rPr lang="ru-RU" dirty="0"/>
              <a:t>Пресвятой </a:t>
            </a:r>
            <a:r>
              <a:rPr lang="ru-RU" dirty="0" smtClean="0"/>
              <a:t>Богородицы - 7 апреля</a:t>
            </a:r>
            <a:endParaRPr lang="ru-RU" dirty="0"/>
          </a:p>
          <a:p>
            <a:r>
              <a:rPr lang="ru-RU" dirty="0" smtClean="0"/>
              <a:t>Преображение Господне - 19 августа</a:t>
            </a:r>
            <a:endParaRPr lang="ru-RU" dirty="0"/>
          </a:p>
          <a:p>
            <a:r>
              <a:rPr lang="ru-RU" dirty="0" smtClean="0"/>
              <a:t>Успение </a:t>
            </a:r>
            <a:r>
              <a:rPr lang="ru-RU" dirty="0"/>
              <a:t>Пресвятой </a:t>
            </a:r>
            <a:r>
              <a:rPr lang="ru-RU" dirty="0" smtClean="0"/>
              <a:t>Богородицы - 28августа</a:t>
            </a:r>
          </a:p>
          <a:p>
            <a:r>
              <a:rPr lang="ru-RU" dirty="0" smtClean="0"/>
              <a:t>Рождество Пресвятой Богородицы - 21 сентября</a:t>
            </a:r>
          </a:p>
          <a:p>
            <a:r>
              <a:rPr lang="ru-RU" dirty="0" smtClean="0"/>
              <a:t>Воздвижение Креста Господня - 27 сентября</a:t>
            </a:r>
          </a:p>
          <a:p>
            <a:r>
              <a:rPr lang="ru-RU" dirty="0" smtClean="0"/>
              <a:t>Введение во храм Пресвятой Богородицы - 4 декабря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Переходящие праздники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Вход Господень в Иерусалим - За 7 дней до Пасхи Христовой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Вознесение Господне - 40-вой день после Пасхи Христово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День Святой Троицы (Пятидесятница)</a:t>
            </a:r>
          </a:p>
          <a:p>
            <a:pPr>
              <a:buNone/>
            </a:pPr>
            <a:r>
              <a:rPr lang="ru-RU" dirty="0" smtClean="0"/>
              <a:t> - 50-тый день после Пасхи Христовой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511288"/>
          </a:xfrm>
        </p:spPr>
        <p:txBody>
          <a:bodyPr>
            <a:normAutofit fontScale="90000"/>
          </a:bodyPr>
          <a:lstStyle/>
          <a:p>
            <a:r>
              <a:rPr lang="ru-RU" sz="2700" b="1" u="sng" dirty="0" smtClean="0"/>
              <a:t>Великие Православные Церковные Праздники (5) с постоянной датой празднования: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285860"/>
            <a:ext cx="7498080" cy="4962540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Покров Пресвятой Богородицы — 1 (14) октября;</a:t>
            </a:r>
          </a:p>
          <a:p>
            <a:pPr lvl="0"/>
            <a:r>
              <a:rPr lang="ru-RU" dirty="0" smtClean="0"/>
              <a:t>Обрезание Господне и память </a:t>
            </a:r>
            <a:r>
              <a:rPr lang="ru-RU" dirty="0" err="1" smtClean="0"/>
              <a:t>свт</a:t>
            </a:r>
            <a:r>
              <a:rPr lang="ru-RU" dirty="0" smtClean="0"/>
              <a:t>. Василия Великого— 1 (14) января</a:t>
            </a:r>
          </a:p>
          <a:p>
            <a:pPr lvl="0"/>
            <a:r>
              <a:rPr lang="ru-RU" dirty="0" smtClean="0"/>
              <a:t>Рождество Иоанна предтечи — 24 июня (7 июля);</a:t>
            </a:r>
          </a:p>
          <a:p>
            <a:pPr lvl="0"/>
            <a:r>
              <a:rPr lang="ru-RU" dirty="0" smtClean="0"/>
              <a:t>День святых правоверных апостолов Петра и Павла — 29 июня ( 12 июля);</a:t>
            </a:r>
          </a:p>
          <a:p>
            <a:pPr lvl="0"/>
            <a:r>
              <a:rPr lang="ru-RU" dirty="0" smtClean="0"/>
              <a:t>Усекновение главы Иоанна Предтечи— 29 августа (11 сентября).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511288"/>
          </a:xfrm>
        </p:spPr>
        <p:txBody>
          <a:bodyPr>
            <a:normAutofit/>
          </a:bodyPr>
          <a:lstStyle/>
          <a:p>
            <a:r>
              <a:rPr lang="ru-RU" sz="2700" dirty="0" smtClean="0"/>
              <a:t>У каждого двунадесятого праздника и Пасхи существует </a:t>
            </a:r>
            <a:r>
              <a:rPr lang="ru-RU" sz="2700" dirty="0" err="1" smtClean="0"/>
              <a:t>предпразднство</a:t>
            </a:r>
            <a:r>
              <a:rPr lang="ru-RU" sz="2700" dirty="0" smtClean="0"/>
              <a:t>, </a:t>
            </a:r>
            <a:r>
              <a:rPr lang="ru-RU" sz="2700" dirty="0" err="1" smtClean="0"/>
              <a:t>попразднство</a:t>
            </a:r>
            <a:r>
              <a:rPr lang="ru-RU" sz="2700" dirty="0" smtClean="0"/>
              <a:t> и отдание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000240"/>
            <a:ext cx="7498080" cy="424816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err="1" smtClean="0"/>
              <a:t>Предпра́зднство</a:t>
            </a:r>
            <a:r>
              <a:rPr lang="ru-RU" dirty="0" smtClean="0"/>
              <a:t> — это  период </a:t>
            </a:r>
            <a:r>
              <a:rPr lang="ru-RU" dirty="0" err="1" smtClean="0"/>
              <a:t>подготовления</a:t>
            </a:r>
            <a:r>
              <a:rPr lang="ru-RU" dirty="0" smtClean="0"/>
              <a:t> верующих к встрече праздника. </a:t>
            </a:r>
          </a:p>
          <a:p>
            <a:pPr lvl="0"/>
            <a:r>
              <a:rPr lang="ru-RU" b="1" dirty="0" err="1" smtClean="0"/>
              <a:t>Попра́зднство</a:t>
            </a:r>
            <a:r>
              <a:rPr lang="ru-RU" dirty="0" smtClean="0"/>
              <a:t> — это богослужебный период продолжения воспоминания великого праздника после дня самого праздника.</a:t>
            </a:r>
          </a:p>
          <a:p>
            <a:r>
              <a:rPr lang="ru-RU" b="1" dirty="0" err="1" smtClean="0"/>
              <a:t>Отда́ние</a:t>
            </a:r>
            <a:r>
              <a:rPr lang="ru-RU" dirty="0" smtClean="0"/>
              <a:t> праздника — это последний день </a:t>
            </a:r>
            <a:r>
              <a:rPr lang="ru-RU" dirty="0" err="1" smtClean="0"/>
              <a:t>попразднства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>Церковные православные многодневные посты:</a:t>
            </a:r>
            <a:r>
              <a:rPr lang="ru-RU" u="sng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Великий пост перед Пасхой Христовой - за 40 дней до Пасхи Христовой длится 40 дней.</a:t>
            </a:r>
          </a:p>
          <a:p>
            <a:r>
              <a:rPr lang="ru-RU" dirty="0" smtClean="0"/>
              <a:t>Петров пост - спустя 7 дней после праздника Святой Троицы (Троица празднуется на 50-тый день после Пасхи). Продолжительность Петрова поста каждый год — разная: он начинается спустя 7 дней после Троицы и всегда длится до 12 июля — до праздника апостолов Петра и Павла. Успенский пост.</a:t>
            </a:r>
          </a:p>
          <a:p>
            <a:r>
              <a:rPr lang="ru-RU" dirty="0" smtClean="0"/>
              <a:t>Успенский пост перед праздником Успения Богородицы - с 14 по 27 августа.</a:t>
            </a:r>
          </a:p>
          <a:p>
            <a:r>
              <a:rPr lang="ru-RU" dirty="0" smtClean="0"/>
              <a:t>Рождественский пост или Филиппов пост перед Рождеством Христовым. - с28 ноября по 6 января.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Рождественский стол в Свят вечер перед Рождеством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/>
              <a:t>Современным хозяйкам не следует путать ужин, приготовленный на Святой вечер, и семейный ужин на Рождество Христово.</a:t>
            </a:r>
          </a:p>
          <a:p>
            <a:r>
              <a:rPr lang="ru-RU" dirty="0" smtClean="0"/>
              <a:t>В Украине вечерняя трапеза на Свят вечер, 6 января, сопровождается многими традициями и обрядами. Накануне Рождества церковь предписывала строгий пост – целый предрождественский день верующим нельзя было есть и пить. Ужин на Свят вечер был для них первой трапезой в этот день – им и заканчивался 40-дневный предрождественский пост. За стол можно было садиться с появлением на небе первой звезды, в память о Вифлеемской звезде, возвестившей пастухам о рождении Христа.</a:t>
            </a:r>
          </a:p>
          <a:p>
            <a:r>
              <a:rPr lang="ru-RU" dirty="0" smtClean="0"/>
              <a:t>Главными блюдами на украинский Святой вечер являются кутя – пшеничная или рисовая каша с медом, маком и изюмом, и </a:t>
            </a:r>
            <a:r>
              <a:rPr lang="ru-RU" dirty="0" err="1" smtClean="0"/>
              <a:t>узвар</a:t>
            </a:r>
            <a:r>
              <a:rPr lang="ru-RU" dirty="0" smtClean="0"/>
              <a:t> – компот из сухофруктов. Всего на столе в Свят вечер должно быть 12 постных блюд, среди которых в старину готовили постный борщ с грибами, горох, капустник, рыбные блюда, вареники с капустой, кашу гречневую, голубцы с рисом, постные блины, грибы, пироги.</a:t>
            </a:r>
          </a:p>
          <a:p>
            <a:r>
              <a:rPr lang="ru-RU" dirty="0" smtClean="0"/>
              <a:t>После ужина, который обычно длился 3-4 часа, кутью и некоторые другие блюда со стола не убирали, а оставляли для духов умерших предков, которые, по верованию украинцев, также приходили «на рождественскую </a:t>
            </a:r>
            <a:r>
              <a:rPr lang="ru-RU" dirty="0" err="1" smtClean="0"/>
              <a:t>кутю</a:t>
            </a:r>
            <a:r>
              <a:rPr lang="ru-RU" dirty="0" smtClean="0"/>
              <a:t>».</a:t>
            </a:r>
          </a:p>
          <a:p>
            <a:r>
              <a:rPr lang="ru-RU" dirty="0" smtClean="0"/>
              <a:t>А вот на само Рождество Христово (7 января) готовят большой семейный ужин. Пост окончился, поэтому на столе могут присутствовать разнообразные мясные блюда: домашняя колбаса, жареный поросенок, поросенок, фаршированный гречневой кашей, гусь или утка с антоновскими яблоками, утка с капустой, студень, окорок, буженина, бараний бок с кашей, а также блины, заливная рыба, пироги и пряники.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hlinkClick r:id="rId2" tooltip="Происхождение и символика колядок; тексты украинских, русских и белорусских рождественских колядок."/>
              </a:rPr>
              <a:t>Колядки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В Украине в первый день Рождества в гости почти не ходили. Только женатые дети (с невесткой или зятем) должны были посетить после обеда своих родителей, говорили, что везут „деду ужин".</a:t>
            </a:r>
          </a:p>
          <a:p>
            <a:r>
              <a:rPr lang="ru-RU" dirty="0" smtClean="0"/>
              <a:t>Под вечер 7 января шли первые детские ватаги </a:t>
            </a:r>
            <a:r>
              <a:rPr lang="ru-RU" dirty="0" err="1" smtClean="0"/>
              <a:t>колядников</a:t>
            </a:r>
            <a:r>
              <a:rPr lang="ru-RU" dirty="0" smtClean="0"/>
              <a:t>, каждый имел через плечо котомку, куда складывали гостинцы. Спрашивали у хозяев кому колядовать, чаще всего колядовали сыну или дочери.</a:t>
            </a:r>
          </a:p>
          <a:p>
            <a:r>
              <a:rPr lang="ru-RU" dirty="0" smtClean="0"/>
              <a:t>Вечером к общественной коляде „людно" готовились возле церкви или школы холостяцкие общества. Избирали своего руководителя – Березу (Березая), </a:t>
            </a:r>
            <a:r>
              <a:rPr lang="ru-RU" dirty="0" err="1" smtClean="0"/>
              <a:t>латкового</a:t>
            </a:r>
            <a:r>
              <a:rPr lang="ru-RU" dirty="0" smtClean="0"/>
              <a:t> (собирает сало и колбасы), </a:t>
            </a:r>
            <a:r>
              <a:rPr lang="ru-RU" dirty="0" err="1" smtClean="0"/>
              <a:t>хлебоношу</a:t>
            </a:r>
            <a:r>
              <a:rPr lang="ru-RU" dirty="0" smtClean="0"/>
              <a:t>, казначея, </a:t>
            </a:r>
            <a:r>
              <a:rPr lang="ru-RU" dirty="0" err="1" smtClean="0"/>
              <a:t>звездаря</a:t>
            </a:r>
            <a:r>
              <a:rPr lang="ru-RU" dirty="0" smtClean="0"/>
              <a:t> (носит зарю), звонарей, танцоров, скрипачей. Колядовать годилось несколько ночей, пока обойдут каждое жилище в поселении.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111</TotalTime>
  <Words>903</Words>
  <Application>Microsoft Office PowerPoint</Application>
  <PresentationFormat>Экран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Тема: Христианские праздники</vt:lpstr>
      <vt:lpstr>Христианские праздники</vt:lpstr>
      <vt:lpstr>Непреходящие праздники</vt:lpstr>
      <vt:lpstr>Переходящие праздники</vt:lpstr>
      <vt:lpstr>Великие Православные Церковные Праздники (5) с постоянной датой празднования: </vt:lpstr>
      <vt:lpstr>У каждого двунадесятого праздника и Пасхи существует предпразднство, попразднство и отдание</vt:lpstr>
      <vt:lpstr>Церковные православные многодневные посты: </vt:lpstr>
      <vt:lpstr>Рождественский стол в Свят вечер перед Рождеством</vt:lpstr>
      <vt:lpstr>Колядки </vt:lpstr>
      <vt:lpstr>Рождественские гадания</vt:lpstr>
      <vt:lpstr>Народные приметы, связанные с Рождеством </vt:lpstr>
      <vt:lpstr>Понятия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Христианские праздники</dc:title>
  <dc:creator>Ира</dc:creator>
  <cp:lastModifiedBy>Ира</cp:lastModifiedBy>
  <cp:revision>13</cp:revision>
  <dcterms:created xsi:type="dcterms:W3CDTF">2010-12-22T12:48:24Z</dcterms:created>
  <dcterms:modified xsi:type="dcterms:W3CDTF">2010-12-22T15:16:35Z</dcterms:modified>
</cp:coreProperties>
</file>